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256" r:id="rId3"/>
    <p:sldId id="308" r:id="rId4"/>
    <p:sldId id="320" r:id="rId5"/>
    <p:sldId id="314" r:id="rId6"/>
    <p:sldId id="321" r:id="rId7"/>
    <p:sldId id="336" r:id="rId8"/>
    <p:sldId id="337" r:id="rId9"/>
    <p:sldId id="323" r:id="rId10"/>
    <p:sldId id="353" r:id="rId11"/>
    <p:sldId id="322" r:id="rId12"/>
    <p:sldId id="334" r:id="rId13"/>
    <p:sldId id="324" r:id="rId14"/>
    <p:sldId id="307" r:id="rId15"/>
    <p:sldId id="309" r:id="rId16"/>
    <p:sldId id="339" r:id="rId17"/>
    <p:sldId id="310" r:id="rId18"/>
    <p:sldId id="311" r:id="rId19"/>
    <p:sldId id="312" r:id="rId20"/>
    <p:sldId id="313" r:id="rId21"/>
    <p:sldId id="317" r:id="rId22"/>
    <p:sldId id="340" r:id="rId23"/>
    <p:sldId id="341" r:id="rId24"/>
    <p:sldId id="257" r:id="rId25"/>
    <p:sldId id="344" r:id="rId26"/>
    <p:sldId id="343" r:id="rId27"/>
    <p:sldId id="258" r:id="rId28"/>
    <p:sldId id="316" r:id="rId29"/>
    <p:sldId id="259" r:id="rId30"/>
    <p:sldId id="260" r:id="rId31"/>
    <p:sldId id="328" r:id="rId32"/>
    <p:sldId id="329" r:id="rId33"/>
    <p:sldId id="330" r:id="rId34"/>
    <p:sldId id="354" r:id="rId35"/>
    <p:sldId id="331" r:id="rId36"/>
    <p:sldId id="261" r:id="rId37"/>
    <p:sldId id="262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345" r:id="rId51"/>
    <p:sldId id="286" r:id="rId52"/>
    <p:sldId id="342" r:id="rId53"/>
    <p:sldId id="346" r:id="rId54"/>
    <p:sldId id="347" r:id="rId55"/>
    <p:sldId id="294" r:id="rId56"/>
    <p:sldId id="295" r:id="rId57"/>
    <p:sldId id="296" r:id="rId58"/>
    <p:sldId id="348" r:id="rId59"/>
    <p:sldId id="351" r:id="rId60"/>
    <p:sldId id="350" r:id="rId61"/>
    <p:sldId id="349" r:id="rId62"/>
    <p:sldId id="298" r:id="rId63"/>
    <p:sldId id="299" r:id="rId64"/>
    <p:sldId id="301" r:id="rId65"/>
    <p:sldId id="302" r:id="rId66"/>
    <p:sldId id="326" r:id="rId67"/>
    <p:sldId id="325" r:id="rId68"/>
    <p:sldId id="327" r:id="rId69"/>
    <p:sldId id="335" r:id="rId70"/>
    <p:sldId id="332" r:id="rId71"/>
    <p:sldId id="333" r:id="rId72"/>
    <p:sldId id="318" r:id="rId73"/>
    <p:sldId id="319" r:id="rId74"/>
    <p:sldId id="35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40" d="100"/>
          <a:sy n="240" d="100"/>
        </p:scale>
        <p:origin x="-94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85BBC-685F-45C8-9E48-53B94C756EFB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A7773-120D-4BF7-84DE-61BD97E24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2FADF-0FA5-4726-A2B9-FBE84FF2B1A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F26E0-8503-42C9-BD1A-7251E68FD6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386D3E-0B94-48DB-A70E-E527075A5C3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Functions have built-in call method for custom receivers: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C182F-1D4B-4161-A666-04D46C3A590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AE14CE-FF66-4A55-B313-63F7E357C982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88AD5-8E0D-4A9B-9306-7216E7BF0B6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CE1CA-F9DD-47E2-BEB1-9239F93BB90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but probably not a good way to build reusable objects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E73B78-82E6-4FD1-B9BD-1DD0BE02441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C1B54-BEDF-499E-8549-05A8C574039D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BFEE4F-583E-472E-B0BF-5BF444C0B5C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7F468E4-A7B2-4AE9-BB8D-B239A80F9DBB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Under ES5 every function has a “bind” method which provide  a way to assign a custom receiver across one or more calls. Useful when currying and in other applications.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fld id="{523E5851-15D5-489E-BB67-81620042FD17}" type="slidenum">
              <a:rPr lang="en-US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FCCFBD-0496-436E-9BBC-94BAC93A8AEE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Use Sierpinski example here?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822A2E-D37D-4B8D-926B-BDB1138FC2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83E2C-08FB-48D7-BDC2-9586B985D46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If good programming is indeed an exercise in complexity minimization, how do we achieve that without the object orientation?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5D0896-E84F-4693-A3E7-FBD48A5EF4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33A952-74A8-44A9-AC60-A2D11072CB1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also not that VAR keeps away the globals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2914D-C5E3-42DF-8B08-05AE3654333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6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2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65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7460B-DB94-4A71-B82B-7B81662F4E2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BBD4B-E1E3-494D-BBFD-61854877DF7D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9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D4761-9F1D-48FA-99F9-968769BF7AA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619B5-4ACC-47EC-954A-3439B082BEE1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77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02DA8-037E-4BD2-A035-FA088A62818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8980C9-A6F4-4445-9EDA-F40BF6EC1660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73CF0-8D84-4D7B-8F06-68B5D8F2943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28B96-9CF5-4AA7-A7F1-57AA1E3068D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545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85346-FB9C-44BE-8CEF-357FDB76300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5D7A7-DBA2-4D2D-B1EF-4F05CE352E4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703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2A5-DF3F-4158-8B29-16D6F0DB294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F71B11-7EC5-40D4-ACB5-F8113FEE75E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99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55891-2DD5-493E-B258-6987170B06D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40DA7-5D52-4462-AB64-683D188A2C75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37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ABEF2-E93F-4BEA-B5B8-451772C85F8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5EDE2-D318-4D02-A1B0-5ACE4022289B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95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68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E8DA97-BD3D-4753-BC43-531153629A3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C2D3A-6F38-49DD-BD8E-3190FDAEF53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045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20E6B-21AF-48EE-AD69-B7B888805F6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581AB-4266-42EA-BAA7-A83F27090A5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18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FA18A-996B-4D5C-AED0-58C17FC00C6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6C55F-F020-463F-AE0B-7F140999727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0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5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6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8F9C-7F02-4F20-A5C0-B3137F94A6BD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4497E-8093-4D35-92F6-A3697B184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F86D2-8CE9-4653-AFBE-1F61BD0A3DF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8/25/2015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45158F5-54B9-4B4D-A1A1-44270C5EF929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03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teepcur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cookin/sierpins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graphicscow.com/map/localThough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map/fullScree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man/manhattanPlo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cow.com/veryCross/inde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rd.nih.gov/BARD/molSpreadSheet/showExperimentDetails?cid=3689413&amp;transpose=true" TargetMode="Externa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getsoftware.org/qqPlot/index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2diabetesgenetics.org/variantInfo/variantInfo/rs1326663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bovinecontemplation.org/scientificGraphics/cc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phicscow.com/probe/probe_target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bagetsoftware.org/crossMap/crossTrai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342"/>
          <a:stretch/>
        </p:blipFill>
        <p:spPr>
          <a:xfrm>
            <a:off x="6172200" y="685800"/>
            <a:ext cx="2931695" cy="3403214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D3: scaling the learning curve and coding effectively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4747"/>
            <a:ext cx="3352800" cy="199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69346"/>
            <a:ext cx="1524202" cy="11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95"/>
            <a:ext cx="1600200" cy="225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365331"/>
            <a:ext cx="5486400" cy="249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 to 100 km/hr in 2.2 seconds</a:t>
            </a:r>
            <a:endParaRPr lang="en-US" sz="4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859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Introduction to D3</a:t>
            </a:r>
          </a:p>
        </p:txBody>
      </p:sp>
    </p:spTree>
    <p:extLst>
      <p:ext uri="{BB962C8B-B14F-4D97-AF65-F5344CB8AC3E}">
        <p14:creationId xmlns:p14="http://schemas.microsoft.com/office/powerpoint/2010/main" val="1972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98120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HTML</a:t>
            </a:r>
          </a:p>
          <a:p>
            <a:r>
              <a:rPr lang="en-US" smtClean="0"/>
              <a:t>CSS</a:t>
            </a:r>
          </a:p>
          <a:p>
            <a:r>
              <a:rPr lang="en-US" smtClean="0"/>
              <a:t>Javascript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" y="375588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Raw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266699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in DOM</a:t>
            </a:r>
          </a:p>
          <a:p>
            <a:r>
              <a:rPr lang="en-US" smtClean="0"/>
              <a:t>expressed in SVG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6670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Images/interactivity</a:t>
            </a:r>
          </a:p>
          <a:p>
            <a:r>
              <a:rPr lang="en-US" smtClean="0"/>
              <a:t>in a browser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299567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Data to knowledge conversion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" y="2949714"/>
            <a:ext cx="57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+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3716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886200" y="28194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629400" y="289646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67600" y="28543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65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8763000" cy="3962400"/>
          </a:xfrm>
        </p:spPr>
        <p:txBody>
          <a:bodyPr/>
          <a:lstStyle/>
          <a:p>
            <a:r>
              <a:rPr lang="en-US" smtClean="0"/>
              <a:t>D3 can be hard to learn because it is not a language (though maybe a DSL).  It is a JavaScript library which combines a collection of web development tools</a:t>
            </a:r>
            <a:endParaRPr lang="en-US"/>
          </a:p>
        </p:txBody>
      </p:sp>
      <p:pic>
        <p:nvPicPr>
          <p:cNvPr id="102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5620984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Steep curves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29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16875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5363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2971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6387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29067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7411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</a:t>
            </a:r>
            <a:r>
              <a:rPr lang="en-US" altLang="en-US" sz="4000" smtClean="0"/>
              <a:t>environment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3505200"/>
            <a:ext cx="8077200" cy="6746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8435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304800" y="4125913"/>
            <a:ext cx="8077200" cy="67468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05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05400" y="5181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Aharoni" panose="02010803020104030203" pitchFamily="2" charset="-79"/>
                <a:cs typeface="Aharoni" panose="02010803020104030203" pitchFamily="2" charset="-79"/>
              </a:rPr>
              <a:t>Sierpinski triangles</a:t>
            </a:r>
            <a:endParaRPr lang="en-US" sz="20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43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5400"/>
              <a:t>Tools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76201" y="1676400"/>
            <a:ext cx="8915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HTML5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CSS3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DOM 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4000"/>
              <a:t>SVG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/>
              <a:t>Browser development environment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Not required but strongly recommended: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JQuery, Jasmine, web dev. env.</a:t>
            </a:r>
            <a:endParaRPr lang="en-US" altLang="en-US" sz="4000"/>
          </a:p>
        </p:txBody>
      </p:sp>
      <p:sp>
        <p:nvSpPr>
          <p:cNvPr id="5" name="Rectangle 4"/>
          <p:cNvSpPr/>
          <p:nvPr/>
        </p:nvSpPr>
        <p:spPr>
          <a:xfrm>
            <a:off x="76201" y="4724400"/>
            <a:ext cx="8915399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457200" y="76200"/>
            <a:ext cx="7924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smtClean="0"/>
              <a:t>How I've organized this presentation:</a:t>
            </a:r>
            <a:endParaRPr lang="en-US" altLang="en-US" sz="4000"/>
          </a:p>
        </p:txBody>
      </p:sp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371475" y="1676400"/>
            <a:ext cx="8391525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Overview of the topic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Introduction to D3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Core </a:t>
            </a:r>
            <a:r>
              <a:rPr lang="en-US" altLang="en-US" sz="4000" smtClean="0"/>
              <a:t>JavaScript </a:t>
            </a:r>
            <a:r>
              <a:rPr lang="en-US" altLang="en-US" sz="4000" smtClean="0"/>
              <a:t>ideas</a:t>
            </a:r>
            <a:endParaRPr lang="en-US" altLang="en-US" sz="4000" smtClean="0"/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Advanced concepts</a:t>
            </a:r>
          </a:p>
          <a:p>
            <a:pPr marL="742950" indent="-74295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4000" smtClean="0"/>
              <a:t>D3 in the real world</a:t>
            </a:r>
            <a:endParaRPr lang="en-US" altLang="en-US" sz="4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14800" y="6421512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git@github.com:benralexander/intro-to-D3.git</a:t>
            </a:r>
          </a:p>
        </p:txBody>
      </p:sp>
    </p:spTree>
    <p:extLst>
      <p:ext uri="{BB962C8B-B14F-4D97-AF65-F5344CB8AC3E}">
        <p14:creationId xmlns:p14="http://schemas.microsoft.com/office/powerpoint/2010/main" val="30241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simplest possible graphic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0" y="15240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&lt;svg&gt;</a:t>
            </a:r>
          </a:p>
          <a:p>
            <a:pPr lvl="1"/>
            <a:r>
              <a:rPr lang="en-US" smtClean="0"/>
              <a:t>        	   &lt;rect </a:t>
            </a:r>
            <a:r>
              <a:rPr lang="en-US"/>
              <a:t>width="250" height="250</a:t>
            </a:r>
            <a:r>
              <a:rPr lang="en-US" smtClean="0"/>
              <a:t>"&gt;</a:t>
            </a:r>
          </a:p>
          <a:p>
            <a:pPr lvl="1"/>
            <a:r>
              <a:rPr lang="en-US" smtClean="0"/>
              <a:t>   &lt;/svg&gt;</a:t>
            </a:r>
            <a:endParaRPr lang="en-US"/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390" y="2057400"/>
            <a:ext cx="58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svg</a:t>
            </a:r>
            <a:endParaRPr lang="en-US" i="1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24" y="3048000"/>
            <a:ext cx="1681376" cy="8747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0" y="32766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8348" y="4191000"/>
            <a:ext cx="3686052" cy="258532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&lt;body&gt;</a:t>
            </a:r>
          </a:p>
          <a:p>
            <a:r>
              <a:rPr lang="en-US" smtClean="0"/>
              <a:t>    &lt;</a:t>
            </a:r>
            <a:r>
              <a:rPr lang="en-US"/>
              <a:t>script&gt;</a:t>
            </a:r>
          </a:p>
          <a:p>
            <a:r>
              <a:rPr lang="en-US"/>
              <a:t>        d3.select('body')</a:t>
            </a:r>
          </a:p>
          <a:p>
            <a:r>
              <a:rPr lang="en-US"/>
              <a:t>                .append('svg')</a:t>
            </a:r>
          </a:p>
          <a:p>
            <a:r>
              <a:rPr lang="en-US"/>
              <a:t>                .append('rect')</a:t>
            </a:r>
          </a:p>
          <a:p>
            <a:r>
              <a:rPr lang="en-US"/>
              <a:t>                .</a:t>
            </a:r>
            <a:r>
              <a:rPr lang="en-US" smtClean="0"/>
              <a:t>attr('height', </a:t>
            </a:r>
            <a:r>
              <a:rPr lang="en-US"/>
              <a:t>250)</a:t>
            </a:r>
          </a:p>
          <a:p>
            <a:r>
              <a:rPr lang="en-US"/>
              <a:t>                .</a:t>
            </a:r>
            <a:r>
              <a:rPr lang="en-US" smtClean="0"/>
              <a:t>attr('width', </a:t>
            </a:r>
            <a:r>
              <a:rPr lang="en-US"/>
              <a:t>250);</a:t>
            </a:r>
          </a:p>
          <a:p>
            <a:r>
              <a:rPr lang="en-US"/>
              <a:t>    &lt;/script&gt;</a:t>
            </a:r>
          </a:p>
          <a:p>
            <a:r>
              <a:rPr lang="en-US" smtClean="0"/>
              <a:t>&lt;/</a:t>
            </a:r>
            <a:r>
              <a:rPr lang="en-US"/>
              <a:t>body&gt;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965" y="5257800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04367" y="15240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56766" y="4191000"/>
            <a:ext cx="157633" cy="25573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9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92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/>
              <a:t>A</a:t>
            </a:r>
            <a:r>
              <a:rPr lang="en-US" sz="4000" smtClean="0"/>
              <a:t> slightly more complicated example</a:t>
            </a:r>
            <a:endParaRPr lang="en-US" sz="4000"/>
          </a:p>
        </p:txBody>
      </p:sp>
      <p:sp>
        <p:nvSpPr>
          <p:cNvPr id="4" name="TextBox 3"/>
          <p:cNvSpPr txBox="1"/>
          <p:nvPr/>
        </p:nvSpPr>
        <p:spPr>
          <a:xfrm>
            <a:off x="1676400" y="1397675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</a:t>
            </a:r>
          </a:p>
          <a:p>
            <a:r>
              <a:rPr lang="en-US" smtClean="0"/>
              <a:t>	.selectAll("div.fee")</a:t>
            </a:r>
          </a:p>
          <a:p>
            <a:r>
              <a:rPr lang="en-US" smtClean="0"/>
              <a:t>	.data([4, 8, 15])</a:t>
            </a:r>
          </a:p>
          <a:p>
            <a:r>
              <a:rPr lang="en-US" smtClean="0"/>
              <a:t>	.enter()</a:t>
            </a:r>
          </a:p>
          <a:p>
            <a:r>
              <a:rPr lang="en-US" smtClean="0"/>
              <a:t>	.insert("div")</a:t>
            </a:r>
          </a:p>
          <a:p>
            <a:r>
              <a:rPr lang="en-US" smtClean="0"/>
              <a:t>	.attr('class','fee')</a:t>
            </a:r>
          </a:p>
          <a:p>
            <a:r>
              <a:rPr lang="en-US" smtClean="0"/>
              <a:t>	.text(function(d) { return ""+d; });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333" y="2368034"/>
            <a:ext cx="61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D3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096067" y="1524000"/>
            <a:ext cx="123134" cy="1905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result --&gt;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0400" y="3833336"/>
            <a:ext cx="53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4</a:t>
            </a:r>
          </a:p>
          <a:p>
            <a:r>
              <a:rPr lang="en-US" sz="1400" smtClean="0"/>
              <a:t>8</a:t>
            </a:r>
          </a:p>
          <a:p>
            <a:r>
              <a:rPr lang="en-US" sz="1400" smtClean="0"/>
              <a:t>15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917016" y="4876800"/>
            <a:ext cx="7772400" cy="175432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mtClean="0"/>
              <a:t>&lt;body&gt;</a:t>
            </a:r>
          </a:p>
          <a:p>
            <a:pPr lvl="1"/>
            <a:r>
              <a:rPr lang="en-US" smtClean="0"/>
              <a:t>   &lt;div class="fee"&gt;4&lt;/div&gt;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"&gt;8&lt;/</a:t>
            </a:r>
            <a:r>
              <a:rPr lang="en-US"/>
              <a:t>div&gt;</a:t>
            </a:r>
          </a:p>
          <a:p>
            <a:pPr lvl="1"/>
            <a:r>
              <a:rPr lang="en-US"/>
              <a:t>   &lt;div class="fee</a:t>
            </a:r>
            <a:r>
              <a:rPr lang="en-US" smtClean="0"/>
              <a:t>"&gt;15&lt;/</a:t>
            </a:r>
            <a:r>
              <a:rPr lang="en-US"/>
              <a:t>div</a:t>
            </a:r>
            <a:r>
              <a:rPr lang="en-US" smtClean="0"/>
              <a:t>&gt;</a:t>
            </a:r>
          </a:p>
          <a:p>
            <a:r>
              <a:rPr lang="en-US" smtClean="0"/>
              <a:t>&lt;/body&gt;</a:t>
            </a:r>
            <a:endParaRPr lang="en-US"/>
          </a:p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410200"/>
            <a:ext cx="683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accent1"/>
                </a:solidFill>
              </a:rPr>
              <a:t>html</a:t>
            </a:r>
            <a:endParaRPr lang="en-US" i="1">
              <a:solidFill>
                <a:schemeClr val="accent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683183" y="4876800"/>
            <a:ext cx="157633" cy="1447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Pattern for storing 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2000" y="1905000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d3.select("body")                                  		&lt;-- returns "selection"</a:t>
            </a:r>
          </a:p>
          <a:p>
            <a:r>
              <a:rPr lang="en-US" smtClean="0"/>
              <a:t>	.selectAll("div.fee")             		&lt;-- returns "selection"</a:t>
            </a:r>
          </a:p>
          <a:p>
            <a:r>
              <a:rPr lang="en-US" smtClean="0"/>
              <a:t>	.data([4, 8, 15])             		&lt;-- returns "update selection"</a:t>
            </a:r>
          </a:p>
          <a:p>
            <a:r>
              <a:rPr lang="en-US" smtClean="0"/>
              <a:t>	.enter()            			&lt;-- returns "enter selection"</a:t>
            </a:r>
          </a:p>
          <a:p>
            <a:r>
              <a:rPr lang="en-US" smtClean="0"/>
              <a:t>	.insert("div")            			&lt;-- returns "selection"</a:t>
            </a:r>
          </a:p>
          <a:p>
            <a:r>
              <a:rPr lang="en-US" smtClean="0"/>
              <a:t>	.attr('class','fee')            		&lt;-- returns "selection"</a:t>
            </a:r>
          </a:p>
          <a:p>
            <a:r>
              <a:rPr lang="en-US" smtClean="0"/>
              <a:t>	.text(function(d) { return ""+d; });            &lt;-- returns </a:t>
            </a:r>
            <a:r>
              <a:rPr lang="en-US" smtClean="0"/>
              <a:t>"selection"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2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Motivational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25146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terrestrial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7169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celestial map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2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4456"/>
            <a:ext cx="8229600" cy="1143000"/>
          </a:xfrm>
        </p:spPr>
        <p:txBody>
          <a:bodyPr/>
          <a:lstStyle/>
          <a:p>
            <a:r>
              <a:rPr lang="en-US"/>
              <a:t>S</a:t>
            </a:r>
            <a:r>
              <a:rPr lang="en-US" smtClean="0"/>
              <a:t>toring </a:t>
            </a:r>
            <a:r>
              <a:rPr lang="en-US" smtClean="0"/>
              <a:t>data in the DOM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var upd=d3.select("body</a:t>
            </a:r>
            <a:r>
              <a:rPr lang="en-US" sz="2400" smtClean="0"/>
              <a:t>")</a:t>
            </a:r>
          </a:p>
          <a:p>
            <a:r>
              <a:rPr lang="en-US" sz="2400" smtClean="0"/>
              <a:t>                    .</a:t>
            </a:r>
            <a:r>
              <a:rPr lang="en-US" sz="2400" smtClean="0"/>
              <a:t>selectAll("circle</a:t>
            </a:r>
            <a:r>
              <a:rPr lang="en-US" sz="2400" smtClean="0"/>
              <a:t>")</a:t>
            </a:r>
          </a:p>
          <a:p>
            <a:r>
              <a:rPr lang="en-US" sz="2400"/>
              <a:t> </a:t>
            </a:r>
            <a:r>
              <a:rPr lang="en-US" sz="2400" smtClean="0"/>
              <a:t>                   </a:t>
            </a:r>
            <a:r>
              <a:rPr lang="en-US" sz="2400" smtClean="0"/>
              <a:t>.</a:t>
            </a:r>
            <a:r>
              <a:rPr lang="en-US" sz="2400" smtClean="0"/>
              <a:t>data([6,8]);</a:t>
            </a:r>
          </a:p>
          <a:p>
            <a:r>
              <a:rPr lang="en-US" sz="2400" smtClean="0"/>
              <a:t>upd.attr('class',function(d</a:t>
            </a:r>
            <a:r>
              <a:rPr lang="en-US" sz="2400" smtClean="0"/>
              <a:t>){</a:t>
            </a:r>
          </a:p>
          <a:p>
            <a:r>
              <a:rPr lang="en-US" sz="2400" smtClean="0"/>
              <a:t>                               console.log</a:t>
            </a:r>
            <a:r>
              <a:rPr lang="en-US" sz="2400" smtClean="0"/>
              <a:t>('old'+d</a:t>
            </a:r>
            <a:r>
              <a:rPr lang="en-US" sz="2400" smtClean="0"/>
              <a:t>)</a:t>
            </a:r>
          </a:p>
          <a:p>
            <a:r>
              <a:rPr lang="en-US" sz="2400" smtClean="0"/>
              <a:t>                           });</a:t>
            </a:r>
            <a:endParaRPr lang="en-US" sz="2400" smtClean="0"/>
          </a:p>
          <a:p>
            <a:r>
              <a:rPr lang="en-US" sz="2400" smtClean="0"/>
              <a:t>upd.enter</a:t>
            </a:r>
            <a:r>
              <a:rPr lang="en-US" sz="2400" smtClean="0"/>
              <a:t>()</a:t>
            </a:r>
          </a:p>
          <a:p>
            <a:r>
              <a:rPr lang="en-US" sz="2400" smtClean="0"/>
              <a:t>      .</a:t>
            </a:r>
            <a:r>
              <a:rPr lang="en-US" sz="2400" smtClean="0"/>
              <a:t>append("circle</a:t>
            </a:r>
            <a:r>
              <a:rPr lang="en-US" sz="2400" smtClean="0"/>
              <a:t>")</a:t>
            </a:r>
          </a:p>
          <a:p>
            <a:r>
              <a:rPr lang="en-US" sz="2400" smtClean="0"/>
              <a:t>      .</a:t>
            </a:r>
            <a:r>
              <a:rPr lang="en-US" sz="2400" smtClean="0"/>
              <a:t>attr('class',function(d</a:t>
            </a:r>
            <a:r>
              <a:rPr lang="en-US" sz="2400" smtClean="0"/>
              <a:t>){</a:t>
            </a:r>
          </a:p>
          <a:p>
            <a:r>
              <a:rPr lang="en-US" sz="2400"/>
              <a:t> </a:t>
            </a:r>
            <a:r>
              <a:rPr lang="en-US" sz="2400" smtClean="0"/>
              <a:t>                                     </a:t>
            </a:r>
            <a:r>
              <a:rPr lang="en-US" sz="2400" smtClean="0"/>
              <a:t>console.log</a:t>
            </a:r>
            <a:r>
              <a:rPr lang="en-US" sz="2400" smtClean="0"/>
              <a:t>('new'+d</a:t>
            </a:r>
            <a:r>
              <a:rPr lang="en-US" sz="2400" smtClean="0"/>
              <a:t>)</a:t>
            </a:r>
          </a:p>
          <a:p>
            <a:r>
              <a:rPr lang="en-US" sz="2400"/>
              <a:t> </a:t>
            </a:r>
            <a:r>
              <a:rPr lang="en-US" sz="2400" smtClean="0"/>
              <a:t>                          </a:t>
            </a:r>
            <a:r>
              <a:rPr lang="en-US" sz="2400" smtClean="0"/>
              <a:t>});</a:t>
            </a:r>
            <a:endParaRPr lang="en-US" sz="2400" smtClean="0"/>
          </a:p>
          <a:p>
            <a:r>
              <a:rPr lang="en-US" sz="2400" smtClean="0"/>
              <a:t>upd.attr('class',function(d</a:t>
            </a:r>
            <a:r>
              <a:rPr lang="en-US" sz="2400" smtClean="0"/>
              <a:t>){</a:t>
            </a:r>
          </a:p>
          <a:p>
            <a:r>
              <a:rPr lang="en-US" sz="2400" smtClean="0"/>
              <a:t>                                       console.log</a:t>
            </a:r>
            <a:r>
              <a:rPr lang="en-US" sz="2400" smtClean="0"/>
              <a:t>('old and new'+d</a:t>
            </a:r>
            <a:r>
              <a:rPr lang="en-US" sz="2400" smtClean="0"/>
              <a:t>);</a:t>
            </a:r>
          </a:p>
          <a:p>
            <a:r>
              <a:rPr lang="en-US" sz="2400"/>
              <a:t> </a:t>
            </a:r>
            <a:r>
              <a:rPr lang="en-US" sz="2400" smtClean="0"/>
              <a:t>                            </a:t>
            </a:r>
            <a:r>
              <a:rPr lang="en-US" sz="2400" smtClean="0"/>
              <a:t>})</a:t>
            </a:r>
            <a:endParaRPr lang="en-US" sz="2400" smtClean="0"/>
          </a:p>
          <a:p>
            <a:r>
              <a:rPr lang="en-US" sz="2400" smtClean="0"/>
              <a:t>upd.exit().remove()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069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838200"/>
            <a:ext cx="81534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var tools= (function(){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var holder,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private variable</a:t>
            </a:r>
          </a:p>
          <a:p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updSel=function(data){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an 'update' selector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holder=d3.select("body").selectAll("circle").data(data);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console.log('stored array -&gt; '+data);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updOverlap=function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(){ 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examine data we stored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overlap=[];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holder.attr('class',function(d){overlap.push(d)});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console.log('overlap -&gt; '+overlap);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updNew=function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'enter' selector, use it to append to DOM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newstf=[];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holder.enter().append("circle").attr('class',function(d){newstf.push(d)});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console.log('newstf -&gt; '+newstf);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updEverything=function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(){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data resulting after using the 'enter' selector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var everything=[];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holder.attr('class',function(d){everything.push(d)})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console.log('everything -&gt; '+everything);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updExit=function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(){ 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generate 'exit' selector</a:t>
            </a:r>
            <a:endParaRPr lang="en-US" sz="110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 holder.exit().remove()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return {  </a:t>
            </a:r>
            <a:r>
              <a:rPr lang="en-US" sz="11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// make methods publicly available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updSel:updSel,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updOverlap:updOverlap,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updNew:updNew,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updEverything:updEverything,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  updExit:updExit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})();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9100" y="152400"/>
            <a:ext cx="8077200" cy="411162"/>
          </a:xfrm>
        </p:spPr>
        <p:txBody>
          <a:bodyPr>
            <a:normAutofit/>
          </a:bodyPr>
          <a:lstStyle/>
          <a:p>
            <a:r>
              <a:rPr lang="en-US" sz="2400" smtClean="0"/>
              <a:t>JS to explore enter, update, exit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03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52400"/>
            <a:ext cx="8195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http://</a:t>
            </a:r>
            <a:r>
              <a:rPr lang="en-US" sz="3600" smtClean="0"/>
              <a:t>vis.stanford.edu/papers/d3  </a:t>
            </a:r>
            <a:endParaRPr lang="en-US" sz="36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66800"/>
            <a:ext cx="5395117" cy="5672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200" y="922351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-- 2011 --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(1/2)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2398713"/>
            <a:ext cx="87630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svg.selectAll(‘circle’)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.attr(‘cx’, 50)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.attr(‘cy’, 100)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Lucida Console" pitchFamily="49" charset="0"/>
              </a:rPr>
              <a:t>   .attr(‘r’, 3.5);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Lucida Console" pitchFamily="49" charset="0"/>
            </a:endParaRPr>
          </a:p>
        </p:txBody>
      </p:sp>
      <p:sp>
        <p:nvSpPr>
          <p:cNvPr id="55300" name="TextBox 6"/>
          <p:cNvSpPr txBox="1">
            <a:spLocks noChangeArrowheads="1"/>
          </p:cNvSpPr>
          <p:nvPr/>
        </p:nvSpPr>
        <p:spPr bwMode="auto">
          <a:xfrm>
            <a:off x="0" y="827088"/>
            <a:ext cx="9144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A commonly used pattern in D3 involves returning a consistent object with each call so that methods can be chained</a:t>
            </a:r>
          </a:p>
        </p:txBody>
      </p:sp>
      <p:sp>
        <p:nvSpPr>
          <p:cNvPr id="55301" name="TextBox 5"/>
          <p:cNvSpPr txBox="1">
            <a:spLocks noChangeArrowheads="1"/>
          </p:cNvSpPr>
          <p:nvPr/>
        </p:nvSpPr>
        <p:spPr bwMode="auto">
          <a:xfrm>
            <a:off x="76200" y="4959350"/>
            <a:ext cx="6781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A JavaScript pattern makes this construction easy to implement…</a:t>
            </a:r>
          </a:p>
        </p:txBody>
      </p:sp>
      <p:pic>
        <p:nvPicPr>
          <p:cNvPr id="5530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4067175"/>
            <a:ext cx="19939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098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D3 patterns– method chaining (2/2)</a:t>
            </a:r>
            <a:endParaRPr lang="en-US" b="1">
              <a:latin typeface="Lucida Console" panose="020B0609040504020204" pitchFamily="49" charset="0"/>
            </a:endParaRPr>
          </a:p>
        </p:txBody>
      </p:sp>
      <p:pic>
        <p:nvPicPr>
          <p:cNvPr id="5632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1905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4"/>
          <p:cNvSpPr txBox="1">
            <a:spLocks noChangeArrowheads="1"/>
          </p:cNvSpPr>
          <p:nvPr/>
        </p:nvSpPr>
        <p:spPr bwMode="auto">
          <a:xfrm>
            <a:off x="76200" y="1716088"/>
            <a:ext cx="906462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instance.width = function 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if (!arguments.length) return width;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width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};</a:t>
            </a:r>
          </a:p>
        </p:txBody>
      </p:sp>
      <p:sp>
        <p:nvSpPr>
          <p:cNvPr id="56325" name="TextBox 6"/>
          <p:cNvSpPr txBox="1">
            <a:spLocks noChangeArrowheads="1"/>
          </p:cNvSpPr>
          <p:nvPr/>
        </p:nvSpPr>
        <p:spPr bwMode="auto">
          <a:xfrm>
            <a:off x="457200" y="833438"/>
            <a:ext cx="80629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JavaScript implementation: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1600200"/>
            <a:ext cx="89916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327" name="Rectangle 2"/>
          <p:cNvSpPr>
            <a:spLocks noChangeArrowheads="1"/>
          </p:cNvSpPr>
          <p:nvPr/>
        </p:nvSpPr>
        <p:spPr bwMode="auto">
          <a:xfrm>
            <a:off x="2133600" y="4419600"/>
            <a:ext cx="7007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Note also that this pattern combines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getters and setters into a single function</a:t>
            </a:r>
          </a:p>
        </p:txBody>
      </p:sp>
    </p:spTree>
    <p:extLst>
      <p:ext uri="{BB962C8B-B14F-4D97-AF65-F5344CB8AC3E}">
        <p14:creationId xmlns:p14="http://schemas.microsoft.com/office/powerpoint/2010/main" val="35958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D3 patterns- charts as closures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52400" y="1595438"/>
            <a:ext cx="89154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myChart(){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function instance ()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// chart generation code goes here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instance.width = function (x)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if (!arguments.length) return whiskers;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whiskers = x;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return instance;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7348" name="TextBox 6"/>
          <p:cNvSpPr txBox="1">
            <a:spLocks noChangeArrowheads="1"/>
          </p:cNvSpPr>
          <p:nvPr/>
        </p:nvSpPr>
        <p:spPr bwMode="auto">
          <a:xfrm>
            <a:off x="0" y="846138"/>
            <a:ext cx="89916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Combine the method chaining slides into one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447800"/>
            <a:ext cx="8991600" cy="541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smtClean="0"/>
              <a:t> </a:t>
            </a:r>
            <a:r>
              <a:rPr lang="en-US" altLang="en-US" sz="4000" smtClean="0"/>
              <a:t>The elements most D3 graphics need:</a:t>
            </a:r>
            <a:endParaRPr lang="en-US" altLang="en-US" sz="4000" smtClean="0"/>
          </a:p>
        </p:txBody>
      </p:sp>
      <p:sp>
        <p:nvSpPr>
          <p:cNvPr id="2" name="TextBox 1"/>
          <p:cNvSpPr txBox="1"/>
          <p:nvPr/>
        </p:nvSpPr>
        <p:spPr>
          <a:xfrm>
            <a:off x="304800" y="17526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Scales:</a:t>
            </a:r>
            <a:r>
              <a:rPr lang="en-US" sz="2400" smtClean="0"/>
              <a:t>  d3.scale()  </a:t>
            </a:r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github.com/mbostock/d3/wiki/API-Reference#d3scale-scales</a:t>
            </a:r>
          </a:p>
          <a:p>
            <a:endParaRPr lang="en-US" sz="2400" smtClean="0"/>
          </a:p>
          <a:p>
            <a:r>
              <a:rPr lang="en-US" sz="2400" b="1" smtClean="0"/>
              <a:t>Axes</a:t>
            </a:r>
            <a:r>
              <a:rPr lang="en-US" sz="2400"/>
              <a:t>: d3.svg.axis</a:t>
            </a:r>
            <a:r>
              <a:rPr lang="en-US" sz="2400"/>
              <a:t>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github.com/mbostock/d3/wiki/SVG-Axes</a:t>
            </a:r>
          </a:p>
          <a:p>
            <a:endParaRPr lang="en-US" sz="2400" smtClean="0"/>
          </a:p>
          <a:p>
            <a:r>
              <a:rPr lang="en-US" sz="2400" b="1"/>
              <a:t>Data</a:t>
            </a:r>
            <a:r>
              <a:rPr lang="en-US" sz="2400"/>
              <a:t>: d3.csv</a:t>
            </a:r>
            <a:r>
              <a:rPr lang="en-US" sz="2400"/>
              <a:t>() </a:t>
            </a:r>
            <a:endParaRPr lang="en-US" sz="2400" smtClean="0"/>
          </a:p>
          <a:p>
            <a:r>
              <a:rPr lang="en-US" sz="2400" smtClean="0"/>
              <a:t>https</a:t>
            </a:r>
            <a:r>
              <a:rPr lang="en-US" sz="2400"/>
              <a:t>://</a:t>
            </a:r>
            <a:r>
              <a:rPr lang="en-US" sz="2400" smtClean="0"/>
              <a:t>github.com/mbostock/d3/wiki/CSV</a:t>
            </a:r>
          </a:p>
          <a:p>
            <a:endParaRPr lang="en-US" sz="2400" smtClean="0"/>
          </a:p>
          <a:p>
            <a:r>
              <a:rPr lang="en-US" sz="2400" smtClean="0"/>
              <a:t>and of course </a:t>
            </a:r>
            <a:r>
              <a:rPr lang="en-US" sz="2400" b="1" smtClean="0"/>
              <a:t>Enter/Update/Exit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2234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Real-world graphics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2004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24200" y="25908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Manhattan plot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43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smtClean="0"/>
              <a:t> Core JavaScript concepts</a:t>
            </a:r>
          </a:p>
        </p:txBody>
      </p:sp>
      <p:pic>
        <p:nvPicPr>
          <p:cNvPr id="1126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29200"/>
            <a:ext cx="28956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smtClean="0"/>
              <a:t>Javascript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en-US" sz="3600" smtClean="0"/>
              <a:t>Javascript is dynamic, (executing many behaviors at runtime) prototype-based (as opposed to class inheritance) scripting language with first-class functions (functions  have properties and methods, can be nested, and support lexical closures).  Early versions of the JavaScript have been available since 1996.</a:t>
            </a:r>
          </a:p>
        </p:txBody>
      </p:sp>
    </p:spTree>
    <p:extLst>
      <p:ext uri="{BB962C8B-B14F-4D97-AF65-F5344CB8AC3E}">
        <p14:creationId xmlns:p14="http://schemas.microsoft.com/office/powerpoint/2010/main" val="26783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22860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7963" y="3048000"/>
            <a:ext cx="6967537" cy="1524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remember that Javascript is NOT block scoped</a:t>
            </a:r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x; 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==&gt;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 = 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x;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==&gt; 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263" y="4876800"/>
            <a:ext cx="6967537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6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4" y="1219200"/>
            <a:ext cx="8571097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1524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http://d3js.org/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2996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C00000"/>
                </a:solidFill>
              </a:rPr>
              <a:t>-- 2015 --</a:t>
            </a:r>
            <a:endParaRPr lang="en-US" sz="3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0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4581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2057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37338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/>
          <a:lstStyle/>
          <a:p>
            <a:pPr eaLnBrk="1" hangingPunct="1"/>
            <a:r>
              <a:rPr lang="en-US" altLang="en-US" sz="5400" smtClean="0"/>
              <a:t>Encapsulation: keep your namespaces clean</a:t>
            </a:r>
          </a:p>
        </p:txBody>
      </p:sp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201613" y="22098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{};  // not safe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cbbo.myVar = 123;</a:t>
            </a:r>
          </a:p>
        </p:txBody>
      </p:sp>
      <p:sp>
        <p:nvSpPr>
          <p:cNvPr id="26628" name="TextBox 4"/>
          <p:cNvSpPr txBox="1">
            <a:spLocks noChangeArrowheads="1"/>
          </p:cNvSpPr>
          <p:nvPr/>
        </p:nvSpPr>
        <p:spPr bwMode="auto">
          <a:xfrm>
            <a:off x="201613" y="37338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if ( typeof cbbo === "undefined") {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cbbo = {};       // not succinct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04800" y="5715000"/>
            <a:ext cx="838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cbbo = cbbo || {};   // Nice!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52451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2438400"/>
            <a:ext cx="80772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454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3352800"/>
            <a:ext cx="8077200" cy="2133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145571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5410200"/>
            <a:ext cx="8077200" cy="1066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06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</a:t>
            </a:r>
            <a:r>
              <a:rPr lang="en-US" dirty="0" smtClean="0"/>
              <a:t>ncapsulation:</a:t>
            </a:r>
            <a:br>
              <a:rPr lang="en-US" dirty="0" smtClean="0"/>
            </a:br>
            <a:r>
              <a:rPr lang="en-US" dirty="0" smtClean="0"/>
              <a:t> immediately invoked function declarations are your friend</a:t>
            </a:r>
            <a:endParaRPr lang="en-US" dirty="0"/>
          </a:p>
        </p:txBody>
      </p:sp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528638" y="2667000"/>
            <a:ext cx="75438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var x=47;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en-US" altLang="en-US" sz="2800">
                <a:latin typeface="Lucida Console" pitchFamily="49" charset="0"/>
              </a:rPr>
              <a:t>   console.log('y1='+typeof x);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console.log('x2='+typeof x);</a:t>
            </a:r>
          </a:p>
        </p:txBody>
      </p:sp>
    </p:spTree>
    <p:extLst>
      <p:ext uri="{BB962C8B-B14F-4D97-AF65-F5344CB8AC3E}">
        <p14:creationId xmlns:p14="http://schemas.microsoft.com/office/powerpoint/2010/main" val="31432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900" dirty="0" smtClean="0"/>
              <a:t>Encapsulation:</a:t>
            </a:r>
            <a:br>
              <a:rPr lang="en-US" sz="4900" dirty="0" smtClean="0"/>
            </a:br>
            <a:r>
              <a:rPr lang="en-US" sz="4900" dirty="0" smtClean="0"/>
              <a:t> favor assignment </a:t>
            </a:r>
            <a:r>
              <a:rPr lang="en-US" sz="4900" smtClean="0"/>
              <a:t>of </a:t>
            </a:r>
            <a:br>
              <a:rPr lang="en-US" sz="4900" smtClean="0"/>
            </a:br>
            <a:r>
              <a:rPr lang="en-US" sz="49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07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2382838"/>
            <a:ext cx="8077200" cy="8937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174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32004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782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300" dirty="0" smtClean="0"/>
              <a:t>Encapsulation:</a:t>
            </a:r>
            <a:br>
              <a:rPr lang="en-US" sz="5300" dirty="0" smtClean="0"/>
            </a:br>
            <a:r>
              <a:rPr lang="en-US" sz="5300" dirty="0" smtClean="0"/>
              <a:t> favor assignment </a:t>
            </a:r>
            <a:r>
              <a:rPr lang="en-US" sz="5300" smtClean="0"/>
              <a:t>of </a:t>
            </a:r>
            <a:br>
              <a:rPr lang="en-US" sz="5300" smtClean="0"/>
            </a:br>
            <a:r>
              <a:rPr lang="en-US" sz="5300" smtClean="0"/>
              <a:t>anonymous functions</a:t>
            </a:r>
            <a:r>
              <a:rPr lang="en-US" smtClean="0"/>
              <a:t> </a:t>
            </a:r>
            <a:endParaRPr lang="en-US" dirty="0"/>
          </a:p>
        </p:txBody>
      </p:sp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00" y="2459038"/>
            <a:ext cx="85344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x(); // ERROR -- x is declared but still undefined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y(); // y can run before it is declared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var x=function(){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 console.log('here I am x');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function y(){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  console.log('here I am y');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Lucida Console" pitchFamily="49" charset="0"/>
              </a:rPr>
              <a:t>};</a:t>
            </a: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72113"/>
            <a:ext cx="4038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406900"/>
            <a:ext cx="8077200" cy="1384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4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69342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‘Crockford Effect’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8131" name="TextBox 4"/>
          <p:cNvSpPr txBox="1">
            <a:spLocks noChangeArrowheads="1"/>
          </p:cNvSpPr>
          <p:nvPr/>
        </p:nvSpPr>
        <p:spPr bwMode="auto">
          <a:xfrm>
            <a:off x="152400" y="1524000"/>
            <a:ext cx="8997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Douglas Crockford wrote a hugely influential book in 2008:</a:t>
            </a:r>
          </a:p>
        </p:txBody>
      </p:sp>
      <p:sp>
        <p:nvSpPr>
          <p:cNvPr id="48132" name="TextBox 5"/>
          <p:cNvSpPr txBox="1">
            <a:spLocks noChangeArrowheads="1"/>
          </p:cNvSpPr>
          <p:nvPr/>
        </p:nvSpPr>
        <p:spPr bwMode="auto">
          <a:xfrm>
            <a:off x="1219200" y="2492375"/>
            <a:ext cx="6705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“Most programming languages contain good and bad parts, but JavaScript has more than its share of the bad …  This authoritative book scrapes away these bad features to reveal a subset of JavaScript that's more reliable, readable, and maintainable than the language as a whole…”</a:t>
            </a:r>
          </a:p>
        </p:txBody>
      </p:sp>
      <p:sp>
        <p:nvSpPr>
          <p:cNvPr id="48133" name="TextBox 6"/>
          <p:cNvSpPr txBox="1">
            <a:spLocks noChangeArrowheads="1"/>
          </p:cNvSpPr>
          <p:nvPr/>
        </p:nvSpPr>
        <p:spPr bwMode="auto">
          <a:xfrm>
            <a:off x="228600" y="5245100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He also went on to write JSLint to codify and enforce his ideas. His approach is workable and self consistent, it isn’t the only way to write good JavaScript.  </a:t>
            </a:r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76200"/>
            <a:ext cx="20764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fingers, and</a:t>
            </a:r>
          </a:p>
          <a:p>
            <a:r>
              <a:rPr lang="en-US" sz="4000"/>
              <a:t>t</a:t>
            </a:r>
            <a:r>
              <a:rPr lang="en-US" sz="4000" smtClean="0"/>
              <a:t>he right tool for the right job.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743200"/>
            <a:ext cx="495938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Advanced concepts</a:t>
            </a:r>
          </a:p>
        </p:txBody>
      </p:sp>
      <p:pic>
        <p:nvPicPr>
          <p:cNvPr id="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3538681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Linked hierarchies visualization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546" y="41910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4876800"/>
            <a:ext cx="13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(backup)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0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>
                <a:latin typeface="Lucida Console" panose="020B0609040504020204" pitchFamily="49" charset="0"/>
              </a:rPr>
              <a:t>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9906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>
                <a:latin typeface="Lucida Console" panose="020B0609040504020204" pitchFamily="49" charset="0"/>
              </a:rPr>
              <a:t>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4343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favor </a:t>
            </a:r>
            <a:r>
              <a:rPr lang="en-US" altLang="en-US" b="1" smtClean="0"/>
              <a:t>call</a:t>
            </a:r>
            <a:r>
              <a:rPr lang="en-US" altLang="en-US" smtClean="0"/>
              <a:t> to execute functions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 smtClean="0">
                <a:latin typeface="Lucida Console" panose="020B0609040504020204" pitchFamily="49" charset="0"/>
              </a:rPr>
              <a:t>// 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A function I want to call elsewhere.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Note that it takes a selection as a param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var </a:t>
            </a:r>
            <a:r>
              <a:rPr lang="en-US" sz="2000">
                <a:latin typeface="Lucida Console" panose="020B0609040504020204" pitchFamily="49" charset="0"/>
              </a:rPr>
              <a:t>myFun  =  function (sel)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sel.attr('class','mmyNewClass');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};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// works, but not as nice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myFun(d3.select('body'));</a:t>
            </a:r>
          </a:p>
          <a:p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</a:t>
            </a:r>
            <a:r>
              <a:rPr lang="en-US" sz="2000">
                <a:latin typeface="Lucida Console" panose="020B0609040504020204" pitchFamily="49" charset="0"/>
              </a:rPr>
              <a:t>// </a:t>
            </a:r>
            <a:r>
              <a:rPr lang="en-US" sz="2000" smtClean="0">
                <a:latin typeface="Lucida Console" panose="020B0609040504020204" pitchFamily="49" charset="0"/>
              </a:rPr>
              <a:t>cleaner.  Well-suited </a:t>
            </a:r>
            <a:r>
              <a:rPr lang="en-US" sz="2000">
                <a:latin typeface="Lucida Console" panose="020B0609040504020204" pitchFamily="49" charset="0"/>
              </a:rPr>
              <a:t>for </a:t>
            </a:r>
            <a:endParaRPr lang="en-US" sz="2000" smtClean="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function chaining.  Note that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//   the selection parameter is implicit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d3.select('body').call(myFun);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5867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4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JavaScript's </a:t>
            </a:r>
            <a:r>
              <a:rPr lang="en-US" altLang="en-US" sz="4800" b="1" smtClean="0"/>
              <a:t>call</a:t>
            </a:r>
            <a:r>
              <a:rPr lang="en-US" altLang="en-US" sz="4800" smtClean="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92200"/>
            <a:ext cx="8991600" cy="2032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2971800"/>
            <a:ext cx="8991600" cy="154781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66713" y="-76200"/>
            <a:ext cx="8229600" cy="1143000"/>
          </a:xfrm>
        </p:spPr>
        <p:txBody>
          <a:bodyPr/>
          <a:lstStyle/>
          <a:p>
            <a:r>
              <a:rPr lang="en-US" altLang="en-US" sz="4800"/>
              <a:t>JavaScript's </a:t>
            </a:r>
            <a:r>
              <a:rPr lang="en-US" altLang="en-US" sz="4800" b="1"/>
              <a:t>call</a:t>
            </a:r>
            <a:r>
              <a:rPr lang="en-US" altLang="en-US" sz="4800"/>
              <a:t> is different</a:t>
            </a:r>
            <a:endParaRPr lang="en-US" altLang="en-US" sz="4800" b="1" smtClean="0">
              <a:latin typeface="Lucida Console" pitchFamily="49" charset="0"/>
            </a:endParaRPr>
          </a:p>
        </p:txBody>
      </p:sp>
      <p:sp>
        <p:nvSpPr>
          <p:cNvPr id="47107" name="TextBox 4"/>
          <p:cNvSpPr txBox="1">
            <a:spLocks noChangeArrowheads="1"/>
          </p:cNvSpPr>
          <p:nvPr/>
        </p:nvSpPr>
        <p:spPr bwMode="auto">
          <a:xfrm>
            <a:off x="228600" y="1219200"/>
            <a:ext cx="8763000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xx=function(myParm){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console.log('this='+this+',myParm='+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myParm);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xx('f')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this=[object Window],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i="1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xx.call('g','f')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latin typeface="Lucida Console" pitchFamily="49" charset="0"/>
              </a:rPr>
              <a:t>this=g, myParm=f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Lucida Console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4343400"/>
            <a:ext cx="8991600" cy="16002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</a:t>
            </a:r>
            <a:r>
              <a:rPr lang="en-US" sz="2000">
                <a:latin typeface="Lucida Console" panose="020B0609040504020204" pitchFamily="49" charset="0"/>
              </a:rPr>
              <a:t>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</a:t>
            </a:r>
            <a:r>
              <a:rPr lang="en-US" sz="2000">
                <a:latin typeface="Lucida Console" panose="020B0609040504020204" pitchFamily="49" charset="0"/>
              </a:rPr>
              <a:t>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002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</a:t>
            </a:r>
            <a:r>
              <a:rPr lang="en-US" sz="2000">
                <a:latin typeface="Lucida Console" panose="020B0609040504020204" pitchFamily="49" charset="0"/>
              </a:rPr>
              <a:t>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</a:t>
            </a:r>
            <a:r>
              <a:rPr lang="en-US" sz="2000">
                <a:latin typeface="Lucida Console" panose="020B0609040504020204" pitchFamily="49" charset="0"/>
              </a:rPr>
              <a:t>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9050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</a:t>
            </a:r>
            <a:r>
              <a:rPr lang="en-US" sz="2000">
                <a:latin typeface="Lucida Console" panose="020B0609040504020204" pitchFamily="49" charset="0"/>
              </a:rPr>
              <a:t>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</a:t>
            </a:r>
            <a:r>
              <a:rPr lang="en-US" sz="2000">
                <a:latin typeface="Lucida Console" panose="020B0609040504020204" pitchFamily="49" charset="0"/>
              </a:rPr>
              <a:t>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28194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Frostbitten fingers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69" y="1295400"/>
            <a:ext cx="434713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3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6800" cy="14017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mtClean="0"/>
              <a:t>In D3, </a:t>
            </a:r>
            <a:r>
              <a:rPr lang="en-US" altLang="en-US"/>
              <a:t>l</a:t>
            </a:r>
            <a:r>
              <a:rPr lang="en-US" altLang="en-US" smtClean="0"/>
              <a:t>ook for opportunities to nest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16002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Lucida Console" panose="020B0609040504020204" pitchFamily="49" charset="0"/>
              </a:rPr>
              <a:t>var myVar = d3.nest</a:t>
            </a:r>
            <a:r>
              <a:rPr lang="en-US" sz="2000">
                <a:latin typeface="Lucida Console" panose="020B0609040504020204" pitchFamily="49" charset="0"/>
              </a:rPr>
              <a:t>()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key(function(d)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d.ID;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</a:t>
            </a:r>
            <a:r>
              <a:rPr lang="en-US" sz="2000" smtClean="0">
                <a:latin typeface="Lucida Console" panose="020B0609040504020204" pitchFamily="49" charset="0"/>
              </a:rPr>
              <a:t>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sortKeys(function(a,b) 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a.POS - b.POS;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rollup(function(d</a:t>
            </a:r>
            <a:r>
              <a:rPr lang="en-US" sz="2000">
                <a:latin typeface="Lucida Console" panose="020B0609040504020204" pitchFamily="49" charset="0"/>
              </a:rPr>
              <a:t>) </a:t>
            </a:r>
            <a:r>
              <a:rPr lang="en-US" sz="2000" smtClean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smtClean="0">
                <a:latin typeface="Lucida Console" panose="020B0609040504020204" pitchFamily="49" charset="0"/>
              </a:rPr>
              <a:t>                         return </a:t>
            </a:r>
            <a:r>
              <a:rPr lang="en-US" sz="2000">
                <a:latin typeface="Lucida Console" panose="020B0609040504020204" pitchFamily="49" charset="0"/>
              </a:rPr>
              <a:t>d[0].</a:t>
            </a:r>
            <a:r>
              <a:rPr lang="en-US" sz="2000">
                <a:latin typeface="Lucida Console" panose="020B0609040504020204" pitchFamily="49" charset="0"/>
              </a:rPr>
              <a:t>DBSNP_ID</a:t>
            </a:r>
            <a:r>
              <a:rPr lang="en-US" sz="200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>
                <a:latin typeface="Lucida Console" panose="020B0609040504020204" pitchFamily="49" charset="0"/>
              </a:rPr>
              <a:t> </a:t>
            </a:r>
            <a:r>
              <a:rPr lang="en-US" sz="2000" smtClean="0">
                <a:latin typeface="Lucida Console" panose="020B0609040504020204" pitchFamily="49" charset="0"/>
              </a:rPr>
              <a:t>                     })</a:t>
            </a:r>
            <a:endParaRPr lang="en-US" sz="2000">
              <a:latin typeface="Lucida Console" panose="020B0609040504020204" pitchFamily="49" charset="0"/>
            </a:endParaRP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entries(dd)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</a:t>
            </a:r>
            <a:r>
              <a:rPr lang="en-US" sz="2000" smtClean="0">
                <a:latin typeface="Lucida Console" panose="020B0609040504020204" pitchFamily="49" charset="0"/>
              </a:rPr>
              <a:t>.</a:t>
            </a:r>
            <a:r>
              <a:rPr lang="en-US" sz="2000">
                <a:latin typeface="Lucida Console" panose="020B0609040504020204" pitchFamily="49" charset="0"/>
              </a:rPr>
              <a:t>map(function(d){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return </a:t>
            </a:r>
            <a:r>
              <a:rPr lang="en-US" sz="2000">
                <a:latin typeface="Lucida Console" panose="020B0609040504020204" pitchFamily="49" charset="0"/>
              </a:rPr>
              <a:t>{'id':d.key,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          </a:t>
            </a:r>
            <a:r>
              <a:rPr lang="en-US" sz="2000" smtClean="0">
                <a:latin typeface="Lucida Console" panose="020B0609040504020204" pitchFamily="49" charset="0"/>
              </a:rPr>
              <a:t> 'rs':</a:t>
            </a:r>
            <a:r>
              <a:rPr lang="en-US" sz="2000">
                <a:latin typeface="Lucida Console" panose="020B0609040504020204" pitchFamily="49" charset="0"/>
              </a:rPr>
              <a:t>d.values}</a:t>
            </a:r>
          </a:p>
          <a:p>
            <a:r>
              <a:rPr lang="en-US" sz="2000">
                <a:latin typeface="Lucida Console" panose="020B0609040504020204" pitchFamily="49" charset="0"/>
              </a:rPr>
              <a:t>                      </a:t>
            </a:r>
            <a:r>
              <a:rPr lang="en-US" sz="2000" smtClean="0">
                <a:latin typeface="Lucida Console" panose="020B0609040504020204" pitchFamily="49" charset="0"/>
              </a:rPr>
              <a:t>});</a:t>
            </a:r>
            <a:endParaRPr lang="en-US" sz="200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3733800"/>
            <a:ext cx="8991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49155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49156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Iterators are generally better than looping.</a:t>
            </a: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Though under ES5 maps are the best way to modify arrays.</a:t>
            </a:r>
          </a:p>
        </p:txBody>
      </p:sp>
      <p:sp>
        <p:nvSpPr>
          <p:cNvPr id="49158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354138"/>
            <a:ext cx="8991600" cy="253206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Patterns: Looping in Javascript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0179" name="TextBox 4"/>
          <p:cNvSpPr txBox="1">
            <a:spLocks noChangeArrowheads="1"/>
          </p:cNvSpPr>
          <p:nvPr/>
        </p:nvSpPr>
        <p:spPr bwMode="auto">
          <a:xfrm>
            <a:off x="609600" y="1501775"/>
            <a:ext cx="8763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dict=[{ name:joe, age:22},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      { name:bob, age:23}];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justNames = [];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dict.forEach( 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justNames.push(x.name);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</a:t>
            </a:r>
          </a:p>
        </p:txBody>
      </p:sp>
      <p:sp>
        <p:nvSpPr>
          <p:cNvPr id="50180" name="TextBox 6"/>
          <p:cNvSpPr txBox="1">
            <a:spLocks noChangeArrowheads="1"/>
          </p:cNvSpPr>
          <p:nvPr/>
        </p:nvSpPr>
        <p:spPr bwMode="auto">
          <a:xfrm>
            <a:off x="152400" y="830263"/>
            <a:ext cx="8062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Iterators are generally better than looping.</a:t>
            </a:r>
          </a:p>
        </p:txBody>
      </p:sp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76200" y="4124325"/>
            <a:ext cx="899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/>
              <a:t>Though under </a:t>
            </a:r>
            <a:r>
              <a:rPr lang="en-US" altLang="en-US" sz="2800" b="1" smtClean="0"/>
              <a:t>ECMA5 prefer maps </a:t>
            </a:r>
            <a:r>
              <a:rPr lang="en-US" altLang="en-US" sz="2800" b="1"/>
              <a:t>to modify arrays.</a:t>
            </a:r>
          </a:p>
        </p:txBody>
      </p:sp>
      <p:sp>
        <p:nvSpPr>
          <p:cNvPr id="50182" name="TextBox 7"/>
          <p:cNvSpPr txBox="1">
            <a:spLocks noChangeArrowheads="1"/>
          </p:cNvSpPr>
          <p:nvPr/>
        </p:nvSpPr>
        <p:spPr bwMode="auto">
          <a:xfrm>
            <a:off x="304800" y="4813300"/>
            <a:ext cx="8763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var nameSlashAge = dict.map(function(x)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   return x.name+’/’+ x.age;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Lucida Console" pitchFamily="49" charset="0"/>
              </a:rPr>
              <a:t>})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4813300"/>
            <a:ext cx="8991600" cy="18923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085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800" smtClean="0"/>
              <a:t>Patterns no more</a:t>
            </a:r>
            <a:endParaRPr lang="en-US" altLang="en-US" sz="4800" b="1" smtClean="0">
              <a:latin typeface="Lucida Console" pitchFamily="49" charset="0"/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nice graphic in principle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597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mtClean="0"/>
              <a:t>JavaScript Patterns</a:t>
            </a:r>
            <a:endParaRPr lang="en-US" altLang="en-US" b="1" smtClean="0">
              <a:latin typeface="Lucida Console" pitchFamily="49" charset="0"/>
            </a:endParaRPr>
          </a:p>
        </p:txBody>
      </p:sp>
      <p:sp>
        <p:nvSpPr>
          <p:cNvPr id="53251" name="TextBox 4"/>
          <p:cNvSpPr txBox="1">
            <a:spLocks noChangeArrowheads="1"/>
          </p:cNvSpPr>
          <p:nvPr/>
        </p:nvSpPr>
        <p:spPr bwMode="auto">
          <a:xfrm>
            <a:off x="152400" y="1371600"/>
            <a:ext cx="876300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var u3=(function(){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var _myParm,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setParm=function(myParm){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_myParm=myParm;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getParm=function(){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return "your parm is "+_myParm;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Lucida Console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return {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setParm:setParm,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  getParm:getParm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Lucida Console" pitchFamily="49" charset="0"/>
              </a:rPr>
              <a:t>}());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152400" y="833438"/>
            <a:ext cx="868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/>
              <a:t>Stephan Stefanov’s ‘module pattern’.   Good for building libraries.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8991600" cy="525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smtClean="0"/>
              <a:t>D3 in the real world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3" y="281940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It's only </a:t>
            </a:r>
            <a:r>
              <a:rPr lang="en-US" sz="2400" smtClean="0">
                <a:latin typeface="Aharoni" panose="02010803020104030203" pitchFamily="2" charset="-79"/>
                <a:cs typeface="Aharoni" panose="02010803020104030203" pitchFamily="2" charset="-79"/>
              </a:rPr>
              <a:t>a bar chart</a:t>
            </a:r>
            <a:endParaRPr lang="en-US" sz="2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31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timeline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600200"/>
            <a:ext cx="0" cy="30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4648200"/>
            <a:ext cx="76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33400" y="4762500"/>
            <a:ext cx="1524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3400" y="4876800"/>
            <a:ext cx="1524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09600" y="4933950"/>
            <a:ext cx="76200" cy="9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600" y="5029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6740" y="154685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1996: JavaScript created </a:t>
            </a:r>
            <a:r>
              <a:rPr lang="en-US" altLang="en-US"/>
              <a:t>by Brendan </a:t>
            </a:r>
            <a:r>
              <a:rPr lang="en-US" altLang="en-US" smtClean="0"/>
              <a:t>Eich for Netscape Navigator</a:t>
            </a: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3400" y="1861066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3399" y="24384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2000" y="22537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1997: JavaScript begins standardization process</a:t>
            </a:r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533399" y="2971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3398" y="3549134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62000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2000" y="3352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1999: Reg ex, better string handling, try/catch, etc</a:t>
            </a:r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3398" y="41148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233" y="39301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2000: JavaScript becomes important enough to fight over</a:t>
            </a:r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3364" y="54102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2011: ECMA 5 standard released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Browser compatibility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Google Chrome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50410" y="2069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Firefox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62000" y="2450068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Opera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19397" y="44958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mtClean="0"/>
              <a:t>Safari for Windows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7233" y="3200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Microsoft Edge?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38200" y="5225534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(&lt;v.10)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7233" y="28194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Internet Explorer (v10 &amp; v11)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4114800" y="1676400"/>
            <a:ext cx="304800" cy="202513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81600" y="20574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mtClean="0">
                <a:solidFill>
                  <a:srgbClr val="00B050"/>
                </a:solidFill>
              </a:rPr>
              <a:t>OK</a:t>
            </a:r>
            <a:endParaRPr lang="en-US" sz="7200">
              <a:solidFill>
                <a:srgbClr val="00B05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4114800" y="4267200"/>
            <a:ext cx="3048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0621" y="4209871"/>
            <a:ext cx="1068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85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Publishing D3 graphics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1000" y="16764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Obtaining publication quality graphics is generally quite easy. Here are the steps: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Create your target graphic in a browser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Open your browser development environment, and capture the SVG code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Paste the SVG into a standalone file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smtClean="0"/>
              <a:t>If necessary, you can open the SVG with a suitable editing program ( I use Adobe Illustrator) and polish your graphic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156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>
            <a:noAutofit/>
          </a:bodyPr>
          <a:lstStyle/>
          <a:p>
            <a:r>
              <a:rPr lang="en-US" sz="3600" smtClean="0"/>
              <a:t>Standard software engineering best practices</a:t>
            </a:r>
            <a:endParaRPr lang="en-US" sz="3600"/>
          </a:p>
        </p:txBody>
      </p:sp>
      <p:sp>
        <p:nvSpPr>
          <p:cNvPr id="36" name="TextBox 35"/>
          <p:cNvSpPr txBox="1"/>
          <p:nvPr/>
        </p:nvSpPr>
        <p:spPr>
          <a:xfrm>
            <a:off x="762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  <p:sp>
        <p:nvSpPr>
          <p:cNvPr id="41" name="TextBox 40"/>
          <p:cNvSpPr txBox="1"/>
          <p:nvPr/>
        </p:nvSpPr>
        <p:spPr>
          <a:xfrm>
            <a:off x="381000" y="1524000"/>
            <a:ext cx="7848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repo (GitHub is my recommendation), with lots of branching and committing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Use a 'make' system (I use Gradle as a part of Grails. I know that Grunt is also quite popular)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Incorporate testing into your development cycle (Jasmine is one option, but there are many others)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mtClean="0"/>
              <a:t>Iterate frequently to try out your new ideas (Bostock motivates iteration this way "design is a search process")</a:t>
            </a:r>
          </a:p>
          <a:p>
            <a:endParaRPr lang="en-US"/>
          </a:p>
        </p:txBody>
      </p:sp>
      <p:pic>
        <p:nvPicPr>
          <p:cNvPr id="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79120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8600" y="5208389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Sunburst MLP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5800" y="525780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Refined CCL graphic 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  <p:pic>
        <p:nvPicPr>
          <p:cNvPr id="12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56" y="5763078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48148"/>
            <a:ext cx="819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The right tool for the right job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45" y="1219200"/>
            <a:ext cx="3730355" cy="525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Looking for ideas...</a:t>
            </a:r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498850"/>
            <a:ext cx="1182687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2561112"/>
            <a:ext cx="457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haroni" panose="02010803020104030203" pitchFamily="2" charset="-79"/>
                <a:ea typeface="BatangChe" panose="02030609000101010101" pitchFamily="49" charset="-127"/>
                <a:cs typeface="Aharoni" panose="02010803020104030203" pitchFamily="2" charset="-79"/>
              </a:rPr>
              <a:t>Flawed presentation of SNPs over a genomic range</a:t>
            </a:r>
            <a:endParaRPr lang="en-US" sz="2400">
              <a:latin typeface="Aharoni" panose="02010803020104030203" pitchFamily="2" charset="-79"/>
              <a:ea typeface="BatangChe" panose="02030609000101010101" pitchFamily="49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Acknowledgments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1683" name="TextBox 6"/>
          <p:cNvSpPr txBox="1">
            <a:spLocks noChangeArrowheads="1"/>
          </p:cNvSpPr>
          <p:nvPr/>
        </p:nvSpPr>
        <p:spPr bwMode="auto">
          <a:xfrm>
            <a:off x="457200" y="1263650"/>
            <a:ext cx="4032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Medical population genetics</a:t>
            </a:r>
          </a:p>
        </p:txBody>
      </p:sp>
      <p:sp>
        <p:nvSpPr>
          <p:cNvPr id="71684" name="TextBox 2"/>
          <p:cNvSpPr txBox="1">
            <a:spLocks noChangeArrowheads="1"/>
          </p:cNvSpPr>
          <p:nvPr/>
        </p:nvSpPr>
        <p:spPr bwMode="auto">
          <a:xfrm>
            <a:off x="457200" y="1905000"/>
            <a:ext cx="25908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David Altshuler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Jose Florez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Flannick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Kaan Yuksel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Marcin von Grotthuss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Marc Duby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Oliver Ruebenacker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Todd Green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Jason Wright</a:t>
            </a:r>
          </a:p>
        </p:txBody>
      </p:sp>
      <p:sp>
        <p:nvSpPr>
          <p:cNvPr id="71685" name="TextBox 6"/>
          <p:cNvSpPr txBox="1">
            <a:spLocks noChangeArrowheads="1"/>
          </p:cNvSpPr>
          <p:nvPr/>
        </p:nvSpPr>
        <p:spPr bwMode="auto">
          <a:xfrm>
            <a:off x="4724400" y="1290638"/>
            <a:ext cx="40306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 u="sng" smtClean="0">
                <a:solidFill>
                  <a:prstClr val="black"/>
                </a:solidFill>
                <a:cs typeface="Arial" charset="0"/>
              </a:rPr>
              <a:t>Other people who've helped</a:t>
            </a:r>
          </a:p>
        </p:txBody>
      </p:sp>
      <p:sp>
        <p:nvSpPr>
          <p:cNvPr id="71686" name="TextBox 6"/>
          <p:cNvSpPr txBox="1">
            <a:spLocks noChangeArrowheads="1"/>
          </p:cNvSpPr>
          <p:nvPr/>
        </p:nvSpPr>
        <p:spPr bwMode="auto">
          <a:xfrm>
            <a:off x="4800600" y="1981200"/>
            <a:ext cx="25908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Bang Wong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Noam Shoresh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Maskull Lasserre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smtClean="0">
                <a:solidFill>
                  <a:prstClr val="black"/>
                </a:solidFill>
                <a:cs typeface="Arial" charset="0"/>
              </a:rPr>
              <a:t>Dong-keun Jong</a:t>
            </a:r>
          </a:p>
        </p:txBody>
      </p:sp>
    </p:spTree>
    <p:extLst>
      <p:ext uri="{BB962C8B-B14F-4D97-AF65-F5344CB8AC3E}">
        <p14:creationId xmlns:p14="http://schemas.microsoft.com/office/powerpoint/2010/main" val="82077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Books worth having: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28600" y="1164134"/>
            <a:ext cx="8763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Data-Driven Documents,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 M. Bostock, et. al. 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IEEE Trans. Visualization and Comp. Graphics (Proc. InfoVis) 2011</a:t>
            </a: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u="sng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Effective JavaScript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David Herman.2013, Person Education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JavaScript: The Good Parts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Douglas Crockford,2008, O’Reilly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Secrets of a JavaScript Ninja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John Resig,2013, Manning Publications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The Grammer of Graphics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Leland Wilkinson,2005, Springer Science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u="sng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D3.js in action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Elijah Meeks, 2015</a:t>
            </a:r>
            <a:r>
              <a:rPr lang="en-US" altLang="en-US" sz="200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, </a:t>
            </a:r>
            <a:r>
              <a:rPr lang="en-US" altLang="en-US" sz="2000" smtClean="0">
                <a:solidFill>
                  <a:prstClr val="black"/>
                </a:solidFill>
                <a:latin typeface="Lucida Console" pitchFamily="49" charset="0"/>
                <a:cs typeface="Arial" charset="0"/>
              </a:rPr>
              <a:t>Manning Publications Co.</a:t>
            </a:r>
            <a:endParaRPr lang="en-US" altLang="en-US" sz="200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smtClean="0">
              <a:solidFill>
                <a:prstClr val="black"/>
              </a:solidFill>
              <a:latin typeface="Lucida Console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0" y="152400"/>
            <a:ext cx="8229600" cy="6096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References from this talk</a:t>
            </a:r>
            <a:endParaRPr lang="en-US" b="1"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564244"/>
            <a:ext cx="617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smtClean="0"/>
              <a:t>git@github.com:benralexander/intro-to-D3.git</a:t>
            </a:r>
          </a:p>
          <a:p>
            <a:pPr algn="ctr"/>
            <a:endParaRPr lang="en-US" sz="2400" i="1" smtClean="0"/>
          </a:p>
          <a:p>
            <a:pPr algn="ctr"/>
            <a:r>
              <a:rPr lang="en-US" sz="2400" i="1" smtClean="0"/>
              <a:t>http://graphicscow.org</a:t>
            </a:r>
          </a:p>
          <a:p>
            <a:pPr algn="ctr"/>
            <a:r>
              <a:rPr lang="en-US" sz="2400" i="1"/>
              <a:t>http</a:t>
            </a:r>
            <a:r>
              <a:rPr lang="en-US" sz="2400" i="1"/>
              <a:t>://</a:t>
            </a:r>
            <a:r>
              <a:rPr lang="en-US" sz="2400" i="1" smtClean="0"/>
              <a:t>www.bagetsoftware.org</a:t>
            </a:r>
          </a:p>
          <a:p>
            <a:pPr algn="ctr"/>
            <a:r>
              <a:rPr lang="en-US" sz="2400" i="1"/>
              <a:t>http</a:t>
            </a:r>
            <a:r>
              <a:rPr lang="en-US" sz="2400" i="1"/>
              <a:t>://</a:t>
            </a:r>
            <a:r>
              <a:rPr lang="en-US" sz="2400" i="1" smtClean="0"/>
              <a:t>bovinecontemplation.org</a:t>
            </a:r>
            <a:endParaRPr lang="en-US" sz="2400" i="1"/>
          </a:p>
        </p:txBody>
      </p:sp>
    </p:spTree>
    <p:extLst>
      <p:ext uri="{BB962C8B-B14F-4D97-AF65-F5344CB8AC3E}">
        <p14:creationId xmlns:p14="http://schemas.microsoft.com/office/powerpoint/2010/main" val="39880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  <a:endParaRPr lang="en-US" sz="3600" smtClean="0"/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  <a:endParaRPr lang="en-US" sz="3600" smtClean="0"/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  <a:endParaRPr lang="en-US" sz="3600" smtClean="0"/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  <a:endParaRPr lang="en-US" sz="360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</p:spTree>
    <p:extLst>
      <p:ext uri="{BB962C8B-B14F-4D97-AF65-F5344CB8AC3E}">
        <p14:creationId xmlns:p14="http://schemas.microsoft.com/office/powerpoint/2010/main" val="229789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9941" y="2895600"/>
            <a:ext cx="1533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gatherdata</a:t>
            </a:r>
            <a:endParaRPr lang="en-US" sz="3600" smtClean="0"/>
          </a:p>
        </p:txBody>
      </p:sp>
      <p:sp>
        <p:nvSpPr>
          <p:cNvPr id="7" name="Right Arrow 6"/>
          <p:cNvSpPr/>
          <p:nvPr/>
        </p:nvSpPr>
        <p:spPr>
          <a:xfrm>
            <a:off x="1524000" y="3344300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3600" y="29144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build tables</a:t>
            </a:r>
            <a:endParaRPr lang="en-US" sz="3600" smtClean="0"/>
          </a:p>
        </p:txBody>
      </p:sp>
      <p:sp>
        <p:nvSpPr>
          <p:cNvPr id="9" name="Right Arrow 8"/>
          <p:cNvSpPr/>
          <p:nvPr/>
        </p:nvSpPr>
        <p:spPr>
          <a:xfrm>
            <a:off x="5943600" y="3335804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53200" y="2838271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contemplate</a:t>
            </a:r>
          </a:p>
          <a:p>
            <a:pPr algn="ctr"/>
            <a:r>
              <a:rPr lang="en-US" sz="3600" smtClean="0"/>
              <a:t>design</a:t>
            </a:r>
            <a:endParaRPr lang="en-US" sz="3600" smtClean="0"/>
          </a:p>
        </p:txBody>
      </p:sp>
      <p:sp>
        <p:nvSpPr>
          <p:cNvPr id="12" name="Right Arrow 11"/>
          <p:cNvSpPr/>
          <p:nvPr/>
        </p:nvSpPr>
        <p:spPr>
          <a:xfrm>
            <a:off x="3657600" y="3351596"/>
            <a:ext cx="533400" cy="285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0" y="289560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craft graphics</a:t>
            </a:r>
            <a:endParaRPr lang="en-US" sz="360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90600" y="302251"/>
            <a:ext cx="7238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Our job: extracting order from chaos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09600" y="2209800"/>
            <a:ext cx="8077200" cy="19050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7400" y="2286000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smtClean="0"/>
              <a:t>For the informaticist, "effort per byte" increases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" y="4648200"/>
            <a:ext cx="8001000" cy="9525"/>
          </a:xfrm>
          <a:prstGeom prst="straightConnector1">
            <a:avLst/>
          </a:prstGeom>
          <a:ln w="19050">
            <a:tailEnd type="stealth" w="lg" len="lg"/>
          </a:ln>
          <a:effectLst>
            <a:outerShdw blurRad="50800" dist="50800" dir="5400000" algn="ctr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43000" y="480060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smtClean="0"/>
              <a:t>For the consumer, complexity decreases</a:t>
            </a:r>
          </a:p>
          <a:p>
            <a:pPr algn="ctr"/>
            <a:r>
              <a:rPr lang="en-US" sz="2000" i="1" smtClean="0"/>
              <a:t>(Or maybe, comprehension per unit time increases)</a:t>
            </a:r>
          </a:p>
        </p:txBody>
      </p:sp>
    </p:spTree>
    <p:extLst>
      <p:ext uri="{BB962C8B-B14F-4D97-AF65-F5344CB8AC3E}">
        <p14:creationId xmlns:p14="http://schemas.microsoft.com/office/powerpoint/2010/main" val="42110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3272</Words>
  <Application>Microsoft Office PowerPoint</Application>
  <PresentationFormat>On-screen Show (4:3)</PresentationFormat>
  <Paragraphs>693</Paragraphs>
  <Slides>73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1_Office Theme</vt:lpstr>
      <vt:lpstr>D3: scaling the learning curve and coding effectively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Introduction to D3</vt:lpstr>
      <vt:lpstr>PowerPoint Presentation</vt:lpstr>
      <vt:lpstr>D3 can be hard to learn because it is not a language (though maybe a DSL).  It is a JavaScript library which combines a collection of web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simplest possible graphic</vt:lpstr>
      <vt:lpstr>simplest possible graphic</vt:lpstr>
      <vt:lpstr>simplest possible graphic</vt:lpstr>
      <vt:lpstr>A slightly more complicated example</vt:lpstr>
      <vt:lpstr>A slightly more complicated example</vt:lpstr>
      <vt:lpstr>A slightly more complicated example</vt:lpstr>
      <vt:lpstr>Pattern for storing data in the DOM</vt:lpstr>
      <vt:lpstr>Motivational graphics</vt:lpstr>
      <vt:lpstr>Storing data in the DOM</vt:lpstr>
      <vt:lpstr>JS to explore enter, update, exit</vt:lpstr>
      <vt:lpstr>D3 patterns– method chaining (1/2)</vt:lpstr>
      <vt:lpstr>D3 patterns– method chaining (2/2)</vt:lpstr>
      <vt:lpstr>D3 patterns- charts as closures</vt:lpstr>
      <vt:lpstr> The elements most D3 graphics need:</vt:lpstr>
      <vt:lpstr>Real-world graphics</vt:lpstr>
      <vt:lpstr> Core JavaScript concepts</vt:lpstr>
      <vt:lpstr>Javascript</vt:lpstr>
      <vt:lpstr>Encapsulation: remember that Javascript is NOT block scoped</vt:lpstr>
      <vt:lpstr>Encapsulation: remember that Javascript is NOT block scoped</vt:lpstr>
      <vt:lpstr>Encapsulation: remember that Javascript is NOT block scoped</vt:lpstr>
      <vt:lpstr>Encapsulation: keep your namespaces clean</vt:lpstr>
      <vt:lpstr>Encapsulation: keep your namespaces clean</vt:lpstr>
      <vt:lpstr>Encapsulation: keep your namespaces clean</vt:lpstr>
      <vt:lpstr>Encapsulation:  immediately invoked function declarations are your friend</vt:lpstr>
      <vt:lpstr>Encapsulation:  immediately invoked function declarations are your friend</vt:lpstr>
      <vt:lpstr>Encapsulation:  immediately invoked function declarations are your friend</vt:lpstr>
      <vt:lpstr>Encapsulation:  favor assignment of  anonymous functions </vt:lpstr>
      <vt:lpstr>Encapsulation:  favor assignment of  anonymous functions </vt:lpstr>
      <vt:lpstr>Encapsulation:  favor assignment of  anonymous functions </vt:lpstr>
      <vt:lpstr>The ‘Crockford Effect’</vt:lpstr>
      <vt:lpstr>Advanced concepts</vt:lpstr>
      <vt:lpstr>In D3, favor call to execute functions</vt:lpstr>
      <vt:lpstr>In D3, favor call to execute functions</vt:lpstr>
      <vt:lpstr>In D3, favor call to execute functions</vt:lpstr>
      <vt:lpstr>JavaScript's call is different</vt:lpstr>
      <vt:lpstr>JavaScript's call is different</vt:lpstr>
      <vt:lpstr>JavaScript's call is different</vt:lpstr>
      <vt:lpstr>In D3, look for opportunities to nest</vt:lpstr>
      <vt:lpstr>In D3, look for opportunities to nest</vt:lpstr>
      <vt:lpstr>In D3, look for opportunities to nest</vt:lpstr>
      <vt:lpstr>In D3, look for opportunities to nest</vt:lpstr>
      <vt:lpstr>Patterns: Looping in Javascript</vt:lpstr>
      <vt:lpstr>Patterns: Looping in Javascript</vt:lpstr>
      <vt:lpstr>Patterns no more</vt:lpstr>
      <vt:lpstr>JavaScript Patterns</vt:lpstr>
      <vt:lpstr>D3 in the real world</vt:lpstr>
      <vt:lpstr>JavaScript timeline</vt:lpstr>
      <vt:lpstr>Browser compatibility</vt:lpstr>
      <vt:lpstr>Publishing D3 graphics</vt:lpstr>
      <vt:lpstr>Standard software engineering best practices</vt:lpstr>
      <vt:lpstr>Looking for ideas...</vt:lpstr>
      <vt:lpstr>Acknowledgments</vt:lpstr>
      <vt:lpstr>Books worth having:</vt:lpstr>
      <vt:lpstr>References from this talk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D3: introduction the and best practices</dc:title>
  <dc:creator>ben</dc:creator>
  <cp:lastModifiedBy>ben</cp:lastModifiedBy>
  <cp:revision>70</cp:revision>
  <dcterms:created xsi:type="dcterms:W3CDTF">2015-08-15T17:47:30Z</dcterms:created>
  <dcterms:modified xsi:type="dcterms:W3CDTF">2015-08-26T01:21:21Z</dcterms:modified>
</cp:coreProperties>
</file>